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56" r:id="rId3"/>
    <p:sldId id="257" r:id="rId4"/>
  </p:sldIdLst>
  <p:sldSz cx="18288000" cy="10287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Helios Extended" panose="020B0604020202020204" charset="0"/>
      <p:regular r:id="rId9"/>
    </p:embeddedFont>
    <p:embeddedFont>
      <p:font typeface="Helios Extended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03" d="100"/>
          <a:sy n="103" d="100"/>
        </p:scale>
        <p:origin x="534" y="1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presProps" Target="presProps.xml"/><Relationship Id="rId5" Type="http://schemas.openxmlformats.org/officeDocument/2006/relationships/font" Target="fonts/font1.fntdata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jpe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svg>
</file>

<file path=ppt/media/image51.png>
</file>

<file path=ppt/media/image52.sv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sv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18" Type="http://schemas.openxmlformats.org/officeDocument/2006/relationships/image" Target="../media/image26.svg"/><Relationship Id="rId3" Type="http://schemas.openxmlformats.org/officeDocument/2006/relationships/image" Target="../media/image11.png"/><Relationship Id="rId21" Type="http://schemas.openxmlformats.org/officeDocument/2006/relationships/image" Target="../media/image29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17" Type="http://schemas.openxmlformats.org/officeDocument/2006/relationships/image" Target="../media/image25.png"/><Relationship Id="rId2" Type="http://schemas.openxmlformats.org/officeDocument/2006/relationships/image" Target="../media/image10.jpeg"/><Relationship Id="rId16" Type="http://schemas.openxmlformats.org/officeDocument/2006/relationships/image" Target="../media/image24.sv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23" Type="http://schemas.openxmlformats.org/officeDocument/2006/relationships/image" Target="../media/image31.png"/><Relationship Id="rId10" Type="http://schemas.openxmlformats.org/officeDocument/2006/relationships/image" Target="../media/image18.svg"/><Relationship Id="rId19" Type="http://schemas.openxmlformats.org/officeDocument/2006/relationships/image" Target="../media/image27.png"/><Relationship Id="rId4" Type="http://schemas.openxmlformats.org/officeDocument/2006/relationships/image" Target="../media/image12.svg"/><Relationship Id="rId9" Type="http://schemas.openxmlformats.org/officeDocument/2006/relationships/image" Target="../media/image17.png"/><Relationship Id="rId14" Type="http://schemas.openxmlformats.org/officeDocument/2006/relationships/image" Target="../media/image22.svg"/><Relationship Id="rId22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42.svg"/><Relationship Id="rId18" Type="http://schemas.openxmlformats.org/officeDocument/2006/relationships/image" Target="../media/image47.png"/><Relationship Id="rId26" Type="http://schemas.openxmlformats.org/officeDocument/2006/relationships/image" Target="../media/image14.png"/><Relationship Id="rId3" Type="http://schemas.openxmlformats.org/officeDocument/2006/relationships/image" Target="../media/image8.jpeg"/><Relationship Id="rId21" Type="http://schemas.openxmlformats.org/officeDocument/2006/relationships/image" Target="../media/image50.svg"/><Relationship Id="rId7" Type="http://schemas.openxmlformats.org/officeDocument/2006/relationships/image" Target="../media/image36.svg"/><Relationship Id="rId12" Type="http://schemas.openxmlformats.org/officeDocument/2006/relationships/image" Target="../media/image41.png"/><Relationship Id="rId17" Type="http://schemas.openxmlformats.org/officeDocument/2006/relationships/image" Target="../media/image46.svg"/><Relationship Id="rId25" Type="http://schemas.openxmlformats.org/officeDocument/2006/relationships/image" Target="../media/image12.svg"/><Relationship Id="rId2" Type="http://schemas.openxmlformats.org/officeDocument/2006/relationships/image" Target="../media/image32.jpeg"/><Relationship Id="rId16" Type="http://schemas.openxmlformats.org/officeDocument/2006/relationships/image" Target="../media/image45.png"/><Relationship Id="rId20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11" Type="http://schemas.openxmlformats.org/officeDocument/2006/relationships/image" Target="../media/image40.svg"/><Relationship Id="rId24" Type="http://schemas.openxmlformats.org/officeDocument/2006/relationships/image" Target="../media/image11.png"/><Relationship Id="rId5" Type="http://schemas.openxmlformats.org/officeDocument/2006/relationships/image" Target="../media/image34.svg"/><Relationship Id="rId15" Type="http://schemas.openxmlformats.org/officeDocument/2006/relationships/image" Target="../media/image44.svg"/><Relationship Id="rId23" Type="http://schemas.openxmlformats.org/officeDocument/2006/relationships/image" Target="../media/image52.svg"/><Relationship Id="rId10" Type="http://schemas.openxmlformats.org/officeDocument/2006/relationships/image" Target="../media/image39.png"/><Relationship Id="rId19" Type="http://schemas.openxmlformats.org/officeDocument/2006/relationships/image" Target="../media/image48.svg"/><Relationship Id="rId4" Type="http://schemas.openxmlformats.org/officeDocument/2006/relationships/image" Target="../media/image33.png"/><Relationship Id="rId9" Type="http://schemas.openxmlformats.org/officeDocument/2006/relationships/image" Target="../media/image38.svg"/><Relationship Id="rId14" Type="http://schemas.openxmlformats.org/officeDocument/2006/relationships/image" Target="../media/image43.png"/><Relationship Id="rId22" Type="http://schemas.openxmlformats.org/officeDocument/2006/relationships/image" Target="../media/image51.png"/><Relationship Id="rId27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127" b="-912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0" y="-216991"/>
            <a:ext cx="18390522" cy="10749528"/>
          </a:xfrm>
          <a:custGeom>
            <a:avLst/>
            <a:gdLst/>
            <a:ahLst/>
            <a:cxnLst/>
            <a:rect l="l" t="t" r="r" b="b"/>
            <a:pathLst>
              <a:path w="18390522" h="10749528">
                <a:moveTo>
                  <a:pt x="0" y="0"/>
                </a:moveTo>
                <a:lnTo>
                  <a:pt x="18390522" y="0"/>
                </a:lnTo>
                <a:lnTo>
                  <a:pt x="18390522" y="10749528"/>
                </a:lnTo>
                <a:lnTo>
                  <a:pt x="0" y="107495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2037841" y="269961"/>
            <a:ext cx="5824545" cy="9813030"/>
            <a:chOff x="0" y="0"/>
            <a:chExt cx="7766060" cy="130840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766050" cy="13084048"/>
            </a:xfrm>
            <a:custGeom>
              <a:avLst/>
              <a:gdLst/>
              <a:ahLst/>
              <a:cxnLst/>
              <a:rect l="l" t="t" r="r" b="b"/>
              <a:pathLst>
                <a:path w="7766050" h="13084048">
                  <a:moveTo>
                    <a:pt x="0" y="0"/>
                  </a:moveTo>
                  <a:lnTo>
                    <a:pt x="7766050" y="0"/>
                  </a:lnTo>
                  <a:lnTo>
                    <a:pt x="7766050" y="13084048"/>
                  </a:lnTo>
                  <a:lnTo>
                    <a:pt x="0" y="13084048"/>
                  </a:lnTo>
                  <a:close/>
                </a:path>
              </a:pathLst>
            </a:custGeom>
            <a:solidFill>
              <a:srgbClr val="1B507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868921" y="9841158"/>
            <a:ext cx="7479577" cy="59358"/>
            <a:chOff x="0" y="0"/>
            <a:chExt cx="9972769" cy="791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5870444" y="556200"/>
            <a:ext cx="7479577" cy="59358"/>
            <a:chOff x="0" y="0"/>
            <a:chExt cx="9972769" cy="791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sp>
        <p:nvSpPr>
          <p:cNvPr id="11" name="Freeform 11"/>
          <p:cNvSpPr/>
          <p:nvPr/>
        </p:nvSpPr>
        <p:spPr>
          <a:xfrm rot="-5400000" flipH="1">
            <a:off x="13492015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64" b="-64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0" y="5826825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5"/>
                </a:lnTo>
                <a:lnTo>
                  <a:pt x="0" y="44601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14" b="-14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890233" y="8602503"/>
            <a:ext cx="2704331" cy="1413916"/>
            <a:chOff x="0" y="0"/>
            <a:chExt cx="3605775" cy="188522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605785" cy="1885188"/>
            </a:xfrm>
            <a:custGeom>
              <a:avLst/>
              <a:gdLst/>
              <a:ahLst/>
              <a:cxnLst/>
              <a:rect l="l" t="t" r="r" b="b"/>
              <a:pathLst>
                <a:path w="3605785" h="1885188">
                  <a:moveTo>
                    <a:pt x="0" y="0"/>
                  </a:moveTo>
                  <a:lnTo>
                    <a:pt x="3605785" y="0"/>
                  </a:lnTo>
                  <a:lnTo>
                    <a:pt x="3605785" y="1885188"/>
                  </a:lnTo>
                  <a:lnTo>
                    <a:pt x="0" y="1885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17" b="-13720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604011" y="1078067"/>
            <a:ext cx="8539989" cy="388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6000" b="1" spc="35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Project for the construction of</a:t>
            </a:r>
            <a:r>
              <a:rPr lang="en-US" sz="6000" b="1" spc="35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a waste processing plant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45223" y="8602503"/>
            <a:ext cx="2269949" cy="1268334"/>
            <a:chOff x="0" y="0"/>
            <a:chExt cx="2679201" cy="149700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679192" cy="1496949"/>
            </a:xfrm>
            <a:custGeom>
              <a:avLst/>
              <a:gdLst/>
              <a:ahLst/>
              <a:cxnLst/>
              <a:rect l="l" t="t" r="r" b="b"/>
              <a:pathLst>
                <a:path w="2679192" h="1496949">
                  <a:moveTo>
                    <a:pt x="0" y="0"/>
                  </a:moveTo>
                  <a:lnTo>
                    <a:pt x="2679192" y="0"/>
                  </a:lnTo>
                  <a:lnTo>
                    <a:pt x="2679192" y="1496949"/>
                  </a:lnTo>
                  <a:lnTo>
                    <a:pt x="0" y="14969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51" b="-54"/>
              </a:stretch>
            </a:blipFill>
          </p:spPr>
        </p:sp>
      </p:grpSp>
      <p:sp>
        <p:nvSpPr>
          <p:cNvPr id="18" name="Freeform 18"/>
          <p:cNvSpPr/>
          <p:nvPr/>
        </p:nvSpPr>
        <p:spPr>
          <a:xfrm>
            <a:off x="9044365" y="5220722"/>
            <a:ext cx="8477254" cy="4512898"/>
          </a:xfrm>
          <a:custGeom>
            <a:avLst/>
            <a:gdLst/>
            <a:ahLst/>
            <a:cxnLst/>
            <a:rect l="l" t="t" r="r" b="b"/>
            <a:pathLst>
              <a:path w="8477254" h="4512898">
                <a:moveTo>
                  <a:pt x="0" y="0"/>
                </a:moveTo>
                <a:lnTo>
                  <a:pt x="8477254" y="0"/>
                </a:lnTo>
                <a:lnTo>
                  <a:pt x="8477254" y="4512898"/>
                </a:lnTo>
                <a:lnTo>
                  <a:pt x="0" y="451289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3573" r="-9326" b="-1122"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9880648" y="822129"/>
            <a:ext cx="7162407" cy="4291055"/>
            <a:chOff x="0" y="0"/>
            <a:chExt cx="8192964" cy="490846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94234" cy="4908469"/>
            </a:xfrm>
            <a:custGeom>
              <a:avLst/>
              <a:gdLst/>
              <a:ahLst/>
              <a:cxnLst/>
              <a:rect l="l" t="t" r="r" b="b"/>
              <a:pathLst>
                <a:path w="8194234" h="4908469">
                  <a:moveTo>
                    <a:pt x="7722688" y="0"/>
                  </a:moveTo>
                  <a:lnTo>
                    <a:pt x="470276" y="0"/>
                  </a:lnTo>
                  <a:cubicBezTo>
                    <a:pt x="209740" y="0"/>
                    <a:pt x="0" y="125657"/>
                    <a:pt x="0" y="281746"/>
                  </a:cubicBezTo>
                  <a:lnTo>
                    <a:pt x="0" y="4627705"/>
                  </a:lnTo>
                  <a:cubicBezTo>
                    <a:pt x="0" y="4782813"/>
                    <a:pt x="209740" y="4908469"/>
                    <a:pt x="470276" y="4908469"/>
                  </a:cubicBezTo>
                  <a:lnTo>
                    <a:pt x="7724327" y="4908469"/>
                  </a:lnTo>
                  <a:cubicBezTo>
                    <a:pt x="7983224" y="4908469"/>
                    <a:pt x="8194234" y="4782813"/>
                    <a:pt x="8194234" y="4626723"/>
                  </a:cubicBezTo>
                  <a:lnTo>
                    <a:pt x="8194234" y="281746"/>
                  </a:lnTo>
                  <a:cubicBezTo>
                    <a:pt x="8192964" y="125657"/>
                    <a:pt x="7983224" y="0"/>
                    <a:pt x="7722688" y="0"/>
                  </a:cubicBezTo>
                  <a:close/>
                </a:path>
              </a:pathLst>
            </a:custGeom>
            <a:blipFill>
              <a:blip r:embed="rId10"/>
              <a:stretch>
                <a:fillRect l="-12397" r="-12397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9932"/>
            <a:ext cx="18639986" cy="11542297"/>
          </a:xfrm>
          <a:custGeom>
            <a:avLst/>
            <a:gdLst/>
            <a:ahLst/>
            <a:cxnLst/>
            <a:rect l="l" t="t" r="r" b="b"/>
            <a:pathLst>
              <a:path w="18639986" h="11542297">
                <a:moveTo>
                  <a:pt x="0" y="0"/>
                </a:moveTo>
                <a:lnTo>
                  <a:pt x="18639986" y="0"/>
                </a:lnTo>
                <a:lnTo>
                  <a:pt x="18639986" y="11542297"/>
                </a:lnTo>
                <a:lnTo>
                  <a:pt x="0" y="115422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595" b="-359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304821" cy="10287000"/>
            <a:chOff x="0" y="0"/>
            <a:chExt cx="482102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21023" cy="2709333"/>
            </a:xfrm>
            <a:custGeom>
              <a:avLst/>
              <a:gdLst/>
              <a:ahLst/>
              <a:cxnLst/>
              <a:rect l="l" t="t" r="r" b="b"/>
              <a:pathLst>
                <a:path w="4821023" h="2709333">
                  <a:moveTo>
                    <a:pt x="0" y="0"/>
                  </a:moveTo>
                  <a:lnTo>
                    <a:pt x="4821023" y="0"/>
                  </a:lnTo>
                  <a:lnTo>
                    <a:pt x="482102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>
                <a:alpha val="75686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2102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1854990" y="8255555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3" y="0"/>
                </a:lnTo>
                <a:lnTo>
                  <a:pt x="4404423" y="4460175"/>
                </a:lnTo>
                <a:lnTo>
                  <a:pt x="0" y="44601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-4753262" y="9258300"/>
            <a:ext cx="6778625" cy="3210272"/>
            <a:chOff x="0" y="0"/>
            <a:chExt cx="1501729" cy="7112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4898688" y="7076728"/>
            <a:ext cx="6778625" cy="3210272"/>
            <a:chOff x="0" y="0"/>
            <a:chExt cx="1501729" cy="7112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4915509" y="7408584"/>
            <a:ext cx="6778625" cy="3210272"/>
            <a:chOff x="0" y="0"/>
            <a:chExt cx="1501729" cy="7112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112391" flipH="1">
            <a:off x="16166002" y="7306595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6779022" y="9290232"/>
            <a:ext cx="1297817" cy="806034"/>
          </a:xfrm>
          <a:custGeom>
            <a:avLst/>
            <a:gdLst/>
            <a:ahLst/>
            <a:cxnLst/>
            <a:rect l="l" t="t" r="r" b="b"/>
            <a:pathLst>
              <a:path w="1297817" h="806034">
                <a:moveTo>
                  <a:pt x="0" y="0"/>
                </a:moveTo>
                <a:lnTo>
                  <a:pt x="1297817" y="0"/>
                </a:lnTo>
                <a:lnTo>
                  <a:pt x="1297817" y="806034"/>
                </a:lnTo>
                <a:lnTo>
                  <a:pt x="0" y="8060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576" r="-5576"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311509" y="417765"/>
            <a:ext cx="17593557" cy="1256518"/>
            <a:chOff x="0" y="0"/>
            <a:chExt cx="4633694" cy="33093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633694" cy="330935"/>
            </a:xfrm>
            <a:custGeom>
              <a:avLst/>
              <a:gdLst/>
              <a:ahLst/>
              <a:cxnLst/>
              <a:rect l="l" t="t" r="r" b="b"/>
              <a:pathLst>
                <a:path w="4633694" h="330935">
                  <a:moveTo>
                    <a:pt x="0" y="0"/>
                  </a:moveTo>
                  <a:lnTo>
                    <a:pt x="4633694" y="0"/>
                  </a:lnTo>
                  <a:lnTo>
                    <a:pt x="4633694" y="330935"/>
                  </a:lnTo>
                  <a:lnTo>
                    <a:pt x="0" y="330935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4633694" cy="3690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250165" y="8237879"/>
            <a:ext cx="8288762" cy="1456716"/>
            <a:chOff x="0" y="0"/>
            <a:chExt cx="2183048" cy="38366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183049" cy="383662"/>
            </a:xfrm>
            <a:custGeom>
              <a:avLst/>
              <a:gdLst/>
              <a:ahLst/>
              <a:cxnLst/>
              <a:rect l="l" t="t" r="r" b="b"/>
              <a:pathLst>
                <a:path w="2183049" h="383662">
                  <a:moveTo>
                    <a:pt x="0" y="0"/>
                  </a:moveTo>
                  <a:lnTo>
                    <a:pt x="2183049" y="0"/>
                  </a:lnTo>
                  <a:lnTo>
                    <a:pt x="2183049" y="383662"/>
                  </a:lnTo>
                  <a:lnTo>
                    <a:pt x="0" y="383662"/>
                  </a:lnTo>
                  <a:close/>
                </a:path>
              </a:pathLst>
            </a:custGeom>
            <a:solidFill>
              <a:srgbClr val="FFFFFF">
                <a:alpha val="82745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2183048" cy="4217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AutoShape 24"/>
          <p:cNvSpPr/>
          <p:nvPr/>
        </p:nvSpPr>
        <p:spPr>
          <a:xfrm>
            <a:off x="7654758" y="9494887"/>
            <a:ext cx="7479577" cy="59358"/>
          </a:xfrm>
          <a:prstGeom prst="rect">
            <a:avLst/>
          </a:prstGeom>
          <a:solidFill>
            <a:srgbClr val="2B6592"/>
          </a:solidFill>
        </p:spPr>
      </p:sp>
      <p:sp>
        <p:nvSpPr>
          <p:cNvPr id="25" name="Freeform 25"/>
          <p:cNvSpPr/>
          <p:nvPr/>
        </p:nvSpPr>
        <p:spPr>
          <a:xfrm>
            <a:off x="16065797" y="9268192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8851" r="-191602" b="-48017"/>
            </a:stretch>
          </a:blipFill>
        </p:spPr>
      </p:sp>
      <p:grpSp>
        <p:nvGrpSpPr>
          <p:cNvPr id="26" name="Group 26"/>
          <p:cNvGrpSpPr/>
          <p:nvPr/>
        </p:nvGrpSpPr>
        <p:grpSpPr>
          <a:xfrm>
            <a:off x="4072074" y="2103355"/>
            <a:ext cx="10029682" cy="968096"/>
            <a:chOff x="0" y="0"/>
            <a:chExt cx="2641562" cy="25497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641562" cy="254972"/>
            </a:xfrm>
            <a:custGeom>
              <a:avLst/>
              <a:gdLst/>
              <a:ahLst/>
              <a:cxnLst/>
              <a:rect l="l" t="t" r="r" b="b"/>
              <a:pathLst>
                <a:path w="2641562" h="254972">
                  <a:moveTo>
                    <a:pt x="0" y="0"/>
                  </a:moveTo>
                  <a:lnTo>
                    <a:pt x="2641562" y="0"/>
                  </a:lnTo>
                  <a:lnTo>
                    <a:pt x="2641562" y="254972"/>
                  </a:lnTo>
                  <a:lnTo>
                    <a:pt x="0" y="254972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2641562" cy="293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065747" y="3400838"/>
            <a:ext cx="8254246" cy="4322691"/>
            <a:chOff x="0" y="0"/>
            <a:chExt cx="2173958" cy="1138486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173958" cy="1138486"/>
            </a:xfrm>
            <a:custGeom>
              <a:avLst/>
              <a:gdLst/>
              <a:ahLst/>
              <a:cxnLst/>
              <a:rect l="l" t="t" r="r" b="b"/>
              <a:pathLst>
                <a:path w="2173958" h="1138486">
                  <a:moveTo>
                    <a:pt x="0" y="0"/>
                  </a:moveTo>
                  <a:lnTo>
                    <a:pt x="2173958" y="0"/>
                  </a:lnTo>
                  <a:lnTo>
                    <a:pt x="2173958" y="1138486"/>
                  </a:lnTo>
                  <a:lnTo>
                    <a:pt x="0" y="113848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2173958" cy="1176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2336693" y="3844880"/>
            <a:ext cx="8444724" cy="4128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1"/>
              </a:lnSpc>
            </a:pPr>
            <a:r>
              <a:rPr lang="en-US" sz="2602" spc="4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preparation of project documentation</a:t>
            </a:r>
          </a:p>
          <a:p>
            <a:pPr algn="l">
              <a:lnSpc>
                <a:spcPts val="2941"/>
              </a:lnSpc>
            </a:pPr>
            <a:endParaRPr lang="en-US" sz="2602" spc="44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941"/>
              </a:lnSpc>
            </a:pPr>
            <a:endParaRPr lang="en-US" sz="2602" spc="44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941"/>
              </a:lnSpc>
            </a:pPr>
            <a:endParaRPr lang="en-US" sz="2602" spc="44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941"/>
              </a:lnSpc>
            </a:pPr>
            <a:r>
              <a:rPr lang="en-US" sz="2602" spc="4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obtaining approvals and permits</a:t>
            </a:r>
          </a:p>
          <a:p>
            <a:pPr algn="l">
              <a:lnSpc>
                <a:spcPts val="2941"/>
              </a:lnSpc>
            </a:pPr>
            <a:endParaRPr lang="en-US" sz="2602" spc="44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941"/>
              </a:lnSpc>
            </a:pPr>
            <a:endParaRPr lang="en-US" sz="2602" spc="44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941"/>
              </a:lnSpc>
            </a:pPr>
            <a:endParaRPr lang="en-US" sz="2602" spc="44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941"/>
              </a:lnSpc>
            </a:pPr>
            <a:r>
              <a:rPr lang="en-US" sz="2602" spc="4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territory preparation</a:t>
            </a:r>
          </a:p>
          <a:p>
            <a:pPr algn="l">
              <a:lnSpc>
                <a:spcPts val="2941"/>
              </a:lnSpc>
            </a:pPr>
            <a:r>
              <a:rPr lang="en-US" sz="2602" spc="4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</a:t>
            </a:r>
          </a:p>
          <a:p>
            <a:pPr algn="l">
              <a:lnSpc>
                <a:spcPts val="2941"/>
              </a:lnSpc>
            </a:pPr>
            <a:endParaRPr lang="en-US" sz="2602" spc="44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grpSp>
        <p:nvGrpSpPr>
          <p:cNvPr id="33" name="Group 33"/>
          <p:cNvGrpSpPr/>
          <p:nvPr/>
        </p:nvGrpSpPr>
        <p:grpSpPr>
          <a:xfrm>
            <a:off x="9501103" y="3400838"/>
            <a:ext cx="8042540" cy="4322691"/>
            <a:chOff x="0" y="0"/>
            <a:chExt cx="2118200" cy="11384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118200" cy="1138486"/>
            </a:xfrm>
            <a:custGeom>
              <a:avLst/>
              <a:gdLst/>
              <a:ahLst/>
              <a:cxnLst/>
              <a:rect l="l" t="t" r="r" b="b"/>
              <a:pathLst>
                <a:path w="2118200" h="1138486">
                  <a:moveTo>
                    <a:pt x="0" y="0"/>
                  </a:moveTo>
                  <a:lnTo>
                    <a:pt x="2118200" y="0"/>
                  </a:lnTo>
                  <a:lnTo>
                    <a:pt x="2118200" y="1138486"/>
                  </a:lnTo>
                  <a:lnTo>
                    <a:pt x="0" y="113848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2118200" cy="1176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6" name="Freeform 36"/>
          <p:cNvSpPr/>
          <p:nvPr/>
        </p:nvSpPr>
        <p:spPr>
          <a:xfrm>
            <a:off x="1296826" y="3715139"/>
            <a:ext cx="801452" cy="818853"/>
          </a:xfrm>
          <a:custGeom>
            <a:avLst/>
            <a:gdLst/>
            <a:ahLst/>
            <a:cxnLst/>
            <a:rect l="l" t="t" r="r" b="b"/>
            <a:pathLst>
              <a:path w="801452" h="818853">
                <a:moveTo>
                  <a:pt x="0" y="0"/>
                </a:moveTo>
                <a:lnTo>
                  <a:pt x="801452" y="0"/>
                </a:lnTo>
                <a:lnTo>
                  <a:pt x="801452" y="818853"/>
                </a:lnTo>
                <a:lnTo>
                  <a:pt x="0" y="81885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37"/>
          <p:cNvSpPr/>
          <p:nvPr/>
        </p:nvSpPr>
        <p:spPr>
          <a:xfrm>
            <a:off x="1351831" y="5123171"/>
            <a:ext cx="801452" cy="795441"/>
          </a:xfrm>
          <a:custGeom>
            <a:avLst/>
            <a:gdLst/>
            <a:ahLst/>
            <a:cxnLst/>
            <a:rect l="l" t="t" r="r" b="b"/>
            <a:pathLst>
              <a:path w="801452" h="795441">
                <a:moveTo>
                  <a:pt x="0" y="0"/>
                </a:moveTo>
                <a:lnTo>
                  <a:pt x="801452" y="0"/>
                </a:lnTo>
                <a:lnTo>
                  <a:pt x="801452" y="795441"/>
                </a:lnTo>
                <a:lnTo>
                  <a:pt x="0" y="79544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38" name="Freeform 38"/>
          <p:cNvSpPr/>
          <p:nvPr/>
        </p:nvSpPr>
        <p:spPr>
          <a:xfrm>
            <a:off x="1241820" y="6496240"/>
            <a:ext cx="911463" cy="822596"/>
          </a:xfrm>
          <a:custGeom>
            <a:avLst/>
            <a:gdLst/>
            <a:ahLst/>
            <a:cxnLst/>
            <a:rect l="l" t="t" r="r" b="b"/>
            <a:pathLst>
              <a:path w="911463" h="822596">
                <a:moveTo>
                  <a:pt x="0" y="0"/>
                </a:moveTo>
                <a:lnTo>
                  <a:pt x="911463" y="0"/>
                </a:lnTo>
                <a:lnTo>
                  <a:pt x="911463" y="822596"/>
                </a:lnTo>
                <a:lnTo>
                  <a:pt x="0" y="82259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39" name="Freeform 39"/>
          <p:cNvSpPr/>
          <p:nvPr/>
        </p:nvSpPr>
        <p:spPr>
          <a:xfrm>
            <a:off x="9989586" y="3652535"/>
            <a:ext cx="791831" cy="944061"/>
          </a:xfrm>
          <a:custGeom>
            <a:avLst/>
            <a:gdLst/>
            <a:ahLst/>
            <a:cxnLst/>
            <a:rect l="l" t="t" r="r" b="b"/>
            <a:pathLst>
              <a:path w="791831" h="944061">
                <a:moveTo>
                  <a:pt x="0" y="0"/>
                </a:moveTo>
                <a:lnTo>
                  <a:pt x="791830" y="0"/>
                </a:lnTo>
                <a:lnTo>
                  <a:pt x="791830" y="944061"/>
                </a:lnTo>
                <a:lnTo>
                  <a:pt x="0" y="94406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40" name="Freeform 40"/>
          <p:cNvSpPr/>
          <p:nvPr/>
        </p:nvSpPr>
        <p:spPr>
          <a:xfrm>
            <a:off x="9943664" y="5025221"/>
            <a:ext cx="837752" cy="837752"/>
          </a:xfrm>
          <a:custGeom>
            <a:avLst/>
            <a:gdLst/>
            <a:ahLst/>
            <a:cxnLst/>
            <a:rect l="l" t="t" r="r" b="b"/>
            <a:pathLst>
              <a:path w="837752" h="837752">
                <a:moveTo>
                  <a:pt x="0" y="0"/>
                </a:moveTo>
                <a:lnTo>
                  <a:pt x="837752" y="0"/>
                </a:lnTo>
                <a:lnTo>
                  <a:pt x="837752" y="837752"/>
                </a:lnTo>
                <a:lnTo>
                  <a:pt x="0" y="83775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</p:sp>
      <p:sp>
        <p:nvSpPr>
          <p:cNvPr id="41" name="Freeform 41"/>
          <p:cNvSpPr/>
          <p:nvPr/>
        </p:nvSpPr>
        <p:spPr>
          <a:xfrm>
            <a:off x="9943664" y="6484848"/>
            <a:ext cx="833988" cy="833988"/>
          </a:xfrm>
          <a:custGeom>
            <a:avLst/>
            <a:gdLst/>
            <a:ahLst/>
            <a:cxnLst/>
            <a:rect l="l" t="t" r="r" b="b"/>
            <a:pathLst>
              <a:path w="833988" h="833988">
                <a:moveTo>
                  <a:pt x="0" y="0"/>
                </a:moveTo>
                <a:lnTo>
                  <a:pt x="833988" y="0"/>
                </a:lnTo>
                <a:lnTo>
                  <a:pt x="833988" y="833988"/>
                </a:lnTo>
                <a:lnTo>
                  <a:pt x="0" y="833988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</p:sp>
      <p:sp>
        <p:nvSpPr>
          <p:cNvPr id="42" name="Freeform 42"/>
          <p:cNvSpPr/>
          <p:nvPr/>
        </p:nvSpPr>
        <p:spPr>
          <a:xfrm>
            <a:off x="1271333" y="8408909"/>
            <a:ext cx="1063235" cy="1065258"/>
          </a:xfrm>
          <a:custGeom>
            <a:avLst/>
            <a:gdLst/>
            <a:ahLst/>
            <a:cxnLst/>
            <a:rect l="l" t="t" r="r" b="b"/>
            <a:pathLst>
              <a:path w="1063235" h="1065258">
                <a:moveTo>
                  <a:pt x="0" y="0"/>
                </a:moveTo>
                <a:lnTo>
                  <a:pt x="1063235" y="0"/>
                </a:lnTo>
                <a:lnTo>
                  <a:pt x="1063235" y="1065258"/>
                </a:lnTo>
                <a:lnTo>
                  <a:pt x="0" y="1065258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r="-674"/>
            </a:stretch>
          </a:blipFill>
        </p:spPr>
      </p:sp>
      <p:sp>
        <p:nvSpPr>
          <p:cNvPr id="43" name="Freeform 43"/>
          <p:cNvSpPr/>
          <p:nvPr/>
        </p:nvSpPr>
        <p:spPr>
          <a:xfrm>
            <a:off x="5816564" y="8410214"/>
            <a:ext cx="1066706" cy="1057789"/>
          </a:xfrm>
          <a:custGeom>
            <a:avLst/>
            <a:gdLst/>
            <a:ahLst/>
            <a:cxnLst/>
            <a:rect l="l" t="t" r="r" b="b"/>
            <a:pathLst>
              <a:path w="1066706" h="1057789">
                <a:moveTo>
                  <a:pt x="0" y="0"/>
                </a:moveTo>
                <a:lnTo>
                  <a:pt x="1066706" y="0"/>
                </a:lnTo>
                <a:lnTo>
                  <a:pt x="1066706" y="1057788"/>
                </a:lnTo>
                <a:lnTo>
                  <a:pt x="0" y="1057788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b="-843"/>
            </a:stretch>
          </a:blipFill>
        </p:spPr>
      </p:sp>
      <p:sp>
        <p:nvSpPr>
          <p:cNvPr id="44" name="Freeform 44"/>
          <p:cNvSpPr/>
          <p:nvPr/>
        </p:nvSpPr>
        <p:spPr>
          <a:xfrm>
            <a:off x="3539969" y="8408909"/>
            <a:ext cx="1064210" cy="1059094"/>
          </a:xfrm>
          <a:custGeom>
            <a:avLst/>
            <a:gdLst/>
            <a:ahLst/>
            <a:cxnLst/>
            <a:rect l="l" t="t" r="r" b="b"/>
            <a:pathLst>
              <a:path w="1064210" h="1059094">
                <a:moveTo>
                  <a:pt x="0" y="0"/>
                </a:moveTo>
                <a:lnTo>
                  <a:pt x="1064210" y="0"/>
                </a:lnTo>
                <a:lnTo>
                  <a:pt x="1064210" y="1059093"/>
                </a:lnTo>
                <a:lnTo>
                  <a:pt x="0" y="1059093"/>
                </a:lnTo>
                <a:lnTo>
                  <a:pt x="0" y="0"/>
                </a:lnTo>
                <a:close/>
              </a:path>
            </a:pathLst>
          </a:custGeom>
          <a:blipFill>
            <a:blip r:embed="rId21"/>
            <a:stretch>
              <a:fillRect l="-892" b="-1884"/>
            </a:stretch>
          </a:blipFill>
        </p:spPr>
      </p:sp>
      <p:sp>
        <p:nvSpPr>
          <p:cNvPr id="45" name="Freeform 45"/>
          <p:cNvSpPr/>
          <p:nvPr/>
        </p:nvSpPr>
        <p:spPr>
          <a:xfrm>
            <a:off x="2410768" y="8408909"/>
            <a:ext cx="1053001" cy="1066706"/>
          </a:xfrm>
          <a:custGeom>
            <a:avLst/>
            <a:gdLst/>
            <a:ahLst/>
            <a:cxnLst/>
            <a:rect l="l" t="t" r="r" b="b"/>
            <a:pathLst>
              <a:path w="1053001" h="1066706">
                <a:moveTo>
                  <a:pt x="0" y="0"/>
                </a:moveTo>
                <a:lnTo>
                  <a:pt x="1053001" y="0"/>
                </a:lnTo>
                <a:lnTo>
                  <a:pt x="1053001" y="1066706"/>
                </a:lnTo>
                <a:lnTo>
                  <a:pt x="0" y="1066706"/>
                </a:lnTo>
                <a:lnTo>
                  <a:pt x="0" y="0"/>
                </a:lnTo>
                <a:close/>
              </a:path>
            </a:pathLst>
          </a:custGeom>
          <a:blipFill>
            <a:blip r:embed="rId22"/>
            <a:stretch>
              <a:fillRect l="-2080" t="-384" b="-384"/>
            </a:stretch>
          </a:blipFill>
        </p:spPr>
      </p:sp>
      <p:sp>
        <p:nvSpPr>
          <p:cNvPr id="46" name="Freeform 46"/>
          <p:cNvSpPr/>
          <p:nvPr/>
        </p:nvSpPr>
        <p:spPr>
          <a:xfrm>
            <a:off x="4680379" y="8410450"/>
            <a:ext cx="1059985" cy="1062176"/>
          </a:xfrm>
          <a:custGeom>
            <a:avLst/>
            <a:gdLst/>
            <a:ahLst/>
            <a:cxnLst/>
            <a:rect l="l" t="t" r="r" b="b"/>
            <a:pathLst>
              <a:path w="1059985" h="1062176">
                <a:moveTo>
                  <a:pt x="0" y="0"/>
                </a:moveTo>
                <a:lnTo>
                  <a:pt x="1059985" y="0"/>
                </a:lnTo>
                <a:lnTo>
                  <a:pt x="1059985" y="1062176"/>
                </a:lnTo>
                <a:lnTo>
                  <a:pt x="0" y="1062176"/>
                </a:lnTo>
                <a:lnTo>
                  <a:pt x="0" y="0"/>
                </a:lnTo>
                <a:close/>
              </a:path>
            </a:pathLst>
          </a:custGeom>
          <a:blipFill>
            <a:blip r:embed="rId23"/>
            <a:stretch>
              <a:fillRect t="-290"/>
            </a:stretch>
          </a:blipFill>
        </p:spPr>
      </p:sp>
      <p:sp>
        <p:nvSpPr>
          <p:cNvPr id="47" name="TextBox 47"/>
          <p:cNvSpPr txBox="1"/>
          <p:nvPr/>
        </p:nvSpPr>
        <p:spPr>
          <a:xfrm>
            <a:off x="391345" y="776401"/>
            <a:ext cx="17522132" cy="650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5"/>
              </a:lnSpc>
            </a:pPr>
            <a:r>
              <a:rPr lang="en-US" sz="3632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Project for the construction of a waste processing plant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7461880" y="8588785"/>
            <a:ext cx="7865333" cy="773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4"/>
              </a:lnSpc>
            </a:pPr>
            <a:r>
              <a:rPr lang="en-US" sz="2815" b="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The total cost of the project is </a:t>
            </a:r>
          </a:p>
          <a:p>
            <a:pPr algn="ctr">
              <a:lnSpc>
                <a:spcPts val="2984"/>
              </a:lnSpc>
            </a:pPr>
            <a:r>
              <a:rPr lang="en-US" sz="2815" b="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≈ 25 000 000 EUR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4406434" y="2374043"/>
            <a:ext cx="9827118" cy="89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89"/>
              </a:lnSpc>
            </a:pPr>
            <a:r>
              <a:rPr lang="en-US" sz="2999" b="1" spc="50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includes the following work:</a:t>
            </a:r>
          </a:p>
          <a:p>
            <a:pPr algn="l">
              <a:lnSpc>
                <a:spcPts val="3389"/>
              </a:lnSpc>
            </a:pPr>
            <a:endParaRPr lang="en-US" sz="2999" b="1" spc="50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11076008" y="3999418"/>
            <a:ext cx="6315088" cy="41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1"/>
              </a:lnSpc>
            </a:pPr>
            <a:r>
              <a:rPr lang="en-US" sz="2602" spc="4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construction of the sorting line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1076008" y="5342337"/>
            <a:ext cx="6315088" cy="41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1"/>
              </a:lnSpc>
            </a:pPr>
            <a:r>
              <a:rPr lang="en-US" sz="2602" spc="4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main facilities and biogas plant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112842" y="6594845"/>
            <a:ext cx="6315088" cy="785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1"/>
              </a:lnSpc>
            </a:pPr>
            <a:r>
              <a:rPr lang="en-US" sz="2602" spc="44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connection to heating and energy networks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84" r="-898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47464" y="-375752"/>
            <a:ext cx="18989718" cy="10662752"/>
            <a:chOff x="0" y="0"/>
            <a:chExt cx="5001407" cy="28082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1407" cy="2808297"/>
            </a:xfrm>
            <a:custGeom>
              <a:avLst/>
              <a:gdLst/>
              <a:ahLst/>
              <a:cxnLst/>
              <a:rect l="l" t="t" r="r" b="b"/>
              <a:pathLst>
                <a:path w="5001407" h="2808297">
                  <a:moveTo>
                    <a:pt x="0" y="0"/>
                  </a:moveTo>
                  <a:lnTo>
                    <a:pt x="5001407" y="0"/>
                  </a:lnTo>
                  <a:lnTo>
                    <a:pt x="5001407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92941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01407" cy="28463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69382" y="1068618"/>
            <a:ext cx="17593557" cy="1631656"/>
            <a:chOff x="0" y="0"/>
            <a:chExt cx="4633694" cy="4297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633694" cy="429737"/>
            </a:xfrm>
            <a:custGeom>
              <a:avLst/>
              <a:gdLst/>
              <a:ahLst/>
              <a:cxnLst/>
              <a:rect l="l" t="t" r="r" b="b"/>
              <a:pathLst>
                <a:path w="4633694" h="429737">
                  <a:moveTo>
                    <a:pt x="0" y="0"/>
                  </a:moveTo>
                  <a:lnTo>
                    <a:pt x="4633694" y="0"/>
                  </a:lnTo>
                  <a:lnTo>
                    <a:pt x="4633694" y="429737"/>
                  </a:lnTo>
                  <a:lnTo>
                    <a:pt x="0" y="429737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633694" cy="4678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237" y="134106"/>
            <a:ext cx="8303371" cy="4547170"/>
            <a:chOff x="0" y="0"/>
            <a:chExt cx="2186896" cy="11976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86896" cy="1197609"/>
            </a:xfrm>
            <a:custGeom>
              <a:avLst/>
              <a:gdLst/>
              <a:ahLst/>
              <a:cxnLst/>
              <a:rect l="l" t="t" r="r" b="b"/>
              <a:pathLst>
                <a:path w="2186896" h="1197609">
                  <a:moveTo>
                    <a:pt x="0" y="0"/>
                  </a:moveTo>
                  <a:lnTo>
                    <a:pt x="2186896" y="0"/>
                  </a:lnTo>
                  <a:lnTo>
                    <a:pt x="2186896" y="1197609"/>
                  </a:lnTo>
                  <a:lnTo>
                    <a:pt x="0" y="1197609"/>
                  </a:lnTo>
                  <a:close/>
                </a:path>
              </a:pathLst>
            </a:custGeom>
            <a:solidFill>
              <a:srgbClr val="1B517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186896" cy="12357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247598" y="249853"/>
            <a:ext cx="8140573" cy="4333664"/>
          </a:xfrm>
          <a:custGeom>
            <a:avLst/>
            <a:gdLst/>
            <a:ahLst/>
            <a:cxnLst/>
            <a:rect l="l" t="t" r="r" b="b"/>
            <a:pathLst>
              <a:path w="8140573" h="4333664">
                <a:moveTo>
                  <a:pt x="0" y="0"/>
                </a:moveTo>
                <a:lnTo>
                  <a:pt x="8140572" y="0"/>
                </a:lnTo>
                <a:lnTo>
                  <a:pt x="8140572" y="4333664"/>
                </a:lnTo>
                <a:lnTo>
                  <a:pt x="0" y="43336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573" r="-9326" b="-1122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8604248" y="134106"/>
            <a:ext cx="9530465" cy="4547170"/>
            <a:chOff x="0" y="0"/>
            <a:chExt cx="2510081" cy="119760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510081" cy="1197609"/>
            </a:xfrm>
            <a:custGeom>
              <a:avLst/>
              <a:gdLst/>
              <a:ahLst/>
              <a:cxnLst/>
              <a:rect l="l" t="t" r="r" b="b"/>
              <a:pathLst>
                <a:path w="2510081" h="1197609">
                  <a:moveTo>
                    <a:pt x="0" y="0"/>
                  </a:moveTo>
                  <a:lnTo>
                    <a:pt x="2510081" y="0"/>
                  </a:lnTo>
                  <a:lnTo>
                    <a:pt x="2510081" y="1197609"/>
                  </a:lnTo>
                  <a:lnTo>
                    <a:pt x="0" y="1197609"/>
                  </a:lnTo>
                  <a:close/>
                </a:path>
              </a:pathLst>
            </a:custGeom>
            <a:solidFill>
              <a:srgbClr val="1B517B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2510081" cy="12357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869345" y="345474"/>
            <a:ext cx="7700891" cy="354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378" b="1" spc="40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Project Objectives: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247598" y="4815125"/>
            <a:ext cx="17863156" cy="5151502"/>
            <a:chOff x="0" y="0"/>
            <a:chExt cx="4704699" cy="135677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704699" cy="1356774"/>
            </a:xfrm>
            <a:custGeom>
              <a:avLst/>
              <a:gdLst/>
              <a:ahLst/>
              <a:cxnLst/>
              <a:rect l="l" t="t" r="r" b="b"/>
              <a:pathLst>
                <a:path w="4704699" h="1356774">
                  <a:moveTo>
                    <a:pt x="0" y="0"/>
                  </a:moveTo>
                  <a:lnTo>
                    <a:pt x="4704699" y="0"/>
                  </a:lnTo>
                  <a:lnTo>
                    <a:pt x="4704699" y="1356774"/>
                  </a:lnTo>
                  <a:lnTo>
                    <a:pt x="0" y="1356774"/>
                  </a:lnTo>
                  <a:close/>
                </a:path>
              </a:pathLst>
            </a:custGeom>
            <a:solidFill>
              <a:srgbClr val="1B517B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4704699" cy="13948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8832130" y="947644"/>
            <a:ext cx="546277" cy="546277"/>
          </a:xfrm>
          <a:custGeom>
            <a:avLst/>
            <a:gdLst/>
            <a:ahLst/>
            <a:cxnLst/>
            <a:rect l="l" t="t" r="r" b="b"/>
            <a:pathLst>
              <a:path w="546277" h="546277">
                <a:moveTo>
                  <a:pt x="0" y="0"/>
                </a:moveTo>
                <a:lnTo>
                  <a:pt x="546277" y="0"/>
                </a:lnTo>
                <a:lnTo>
                  <a:pt x="546277" y="546277"/>
                </a:lnTo>
                <a:lnTo>
                  <a:pt x="0" y="5462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8869345" y="1861414"/>
            <a:ext cx="509062" cy="509062"/>
          </a:xfrm>
          <a:custGeom>
            <a:avLst/>
            <a:gdLst/>
            <a:ahLst/>
            <a:cxnLst/>
            <a:rect l="l" t="t" r="r" b="b"/>
            <a:pathLst>
              <a:path w="509062" h="509062">
                <a:moveTo>
                  <a:pt x="0" y="0"/>
                </a:moveTo>
                <a:lnTo>
                  <a:pt x="509062" y="0"/>
                </a:lnTo>
                <a:lnTo>
                  <a:pt x="509062" y="509063"/>
                </a:lnTo>
                <a:lnTo>
                  <a:pt x="0" y="50906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8839004" y="2701449"/>
            <a:ext cx="487051" cy="471222"/>
          </a:xfrm>
          <a:custGeom>
            <a:avLst/>
            <a:gdLst/>
            <a:ahLst/>
            <a:cxnLst/>
            <a:rect l="l" t="t" r="r" b="b"/>
            <a:pathLst>
              <a:path w="487051" h="471222">
                <a:moveTo>
                  <a:pt x="0" y="0"/>
                </a:moveTo>
                <a:lnTo>
                  <a:pt x="487052" y="0"/>
                </a:lnTo>
                <a:lnTo>
                  <a:pt x="487052" y="471222"/>
                </a:lnTo>
                <a:lnTo>
                  <a:pt x="0" y="47122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8869345" y="3506046"/>
            <a:ext cx="456711" cy="422457"/>
          </a:xfrm>
          <a:custGeom>
            <a:avLst/>
            <a:gdLst/>
            <a:ahLst/>
            <a:cxnLst/>
            <a:rect l="l" t="t" r="r" b="b"/>
            <a:pathLst>
              <a:path w="456711" h="422457">
                <a:moveTo>
                  <a:pt x="0" y="0"/>
                </a:moveTo>
                <a:lnTo>
                  <a:pt x="456711" y="0"/>
                </a:lnTo>
                <a:lnTo>
                  <a:pt x="456711" y="422457"/>
                </a:lnTo>
                <a:lnTo>
                  <a:pt x="0" y="42245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8907498" y="4097333"/>
            <a:ext cx="380403" cy="470360"/>
          </a:xfrm>
          <a:custGeom>
            <a:avLst/>
            <a:gdLst/>
            <a:ahLst/>
            <a:cxnLst/>
            <a:rect l="l" t="t" r="r" b="b"/>
            <a:pathLst>
              <a:path w="380403" h="470360">
                <a:moveTo>
                  <a:pt x="0" y="0"/>
                </a:moveTo>
                <a:lnTo>
                  <a:pt x="380404" y="0"/>
                </a:lnTo>
                <a:lnTo>
                  <a:pt x="380404" y="470360"/>
                </a:lnTo>
                <a:lnTo>
                  <a:pt x="0" y="47036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877943" y="6280752"/>
            <a:ext cx="620099" cy="632755"/>
          </a:xfrm>
          <a:custGeom>
            <a:avLst/>
            <a:gdLst/>
            <a:ahLst/>
            <a:cxnLst/>
            <a:rect l="l" t="t" r="r" b="b"/>
            <a:pathLst>
              <a:path w="620099" h="632755">
                <a:moveTo>
                  <a:pt x="0" y="0"/>
                </a:moveTo>
                <a:lnTo>
                  <a:pt x="620099" y="0"/>
                </a:lnTo>
                <a:lnTo>
                  <a:pt x="620099" y="632755"/>
                </a:lnTo>
                <a:lnTo>
                  <a:pt x="0" y="632755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904982" y="7564148"/>
            <a:ext cx="566020" cy="566020"/>
          </a:xfrm>
          <a:custGeom>
            <a:avLst/>
            <a:gdLst/>
            <a:ahLst/>
            <a:cxnLst/>
            <a:rect l="l" t="t" r="r" b="b"/>
            <a:pathLst>
              <a:path w="566020" h="566020">
                <a:moveTo>
                  <a:pt x="0" y="0"/>
                </a:moveTo>
                <a:lnTo>
                  <a:pt x="566021" y="0"/>
                </a:lnTo>
                <a:lnTo>
                  <a:pt x="566021" y="566021"/>
                </a:lnTo>
                <a:lnTo>
                  <a:pt x="0" y="566021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868341" y="8672264"/>
            <a:ext cx="602661" cy="557462"/>
          </a:xfrm>
          <a:custGeom>
            <a:avLst/>
            <a:gdLst/>
            <a:ahLst/>
            <a:cxnLst/>
            <a:rect l="l" t="t" r="r" b="b"/>
            <a:pathLst>
              <a:path w="602661" h="557462">
                <a:moveTo>
                  <a:pt x="0" y="0"/>
                </a:moveTo>
                <a:lnTo>
                  <a:pt x="602662" y="0"/>
                </a:lnTo>
                <a:lnTo>
                  <a:pt x="602662" y="557462"/>
                </a:lnTo>
                <a:lnTo>
                  <a:pt x="0" y="55746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9148449" y="6167584"/>
            <a:ext cx="634045" cy="739411"/>
          </a:xfrm>
          <a:custGeom>
            <a:avLst/>
            <a:gdLst/>
            <a:ahLst/>
            <a:cxnLst/>
            <a:rect l="l" t="t" r="r" b="b"/>
            <a:pathLst>
              <a:path w="634045" h="739411">
                <a:moveTo>
                  <a:pt x="0" y="0"/>
                </a:moveTo>
                <a:lnTo>
                  <a:pt x="634045" y="0"/>
                </a:lnTo>
                <a:lnTo>
                  <a:pt x="634045" y="739410"/>
                </a:lnTo>
                <a:lnTo>
                  <a:pt x="0" y="73941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>
            <a:off x="9203132" y="7373218"/>
            <a:ext cx="524678" cy="832822"/>
          </a:xfrm>
          <a:custGeom>
            <a:avLst/>
            <a:gdLst/>
            <a:ahLst/>
            <a:cxnLst/>
            <a:rect l="l" t="t" r="r" b="b"/>
            <a:pathLst>
              <a:path w="524678" h="832822">
                <a:moveTo>
                  <a:pt x="0" y="0"/>
                </a:moveTo>
                <a:lnTo>
                  <a:pt x="524678" y="0"/>
                </a:lnTo>
                <a:lnTo>
                  <a:pt x="524678" y="832822"/>
                </a:lnTo>
                <a:lnTo>
                  <a:pt x="0" y="832822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9148449" y="8672264"/>
            <a:ext cx="534346" cy="696216"/>
          </a:xfrm>
          <a:custGeom>
            <a:avLst/>
            <a:gdLst/>
            <a:ahLst/>
            <a:cxnLst/>
            <a:rect l="l" t="t" r="r" b="b"/>
            <a:pathLst>
              <a:path w="534346" h="696216">
                <a:moveTo>
                  <a:pt x="0" y="0"/>
                </a:moveTo>
                <a:lnTo>
                  <a:pt x="534346" y="0"/>
                </a:lnTo>
                <a:lnTo>
                  <a:pt x="534346" y="696216"/>
                </a:lnTo>
                <a:lnTo>
                  <a:pt x="0" y="69621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9643865" y="938119"/>
            <a:ext cx="8545549" cy="3877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44"/>
              </a:lnSpc>
            </a:pPr>
            <a:r>
              <a:rPr lang="en-US" sz="2074" spc="3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construction of a modern household waste deep processing plant (up to 95%)</a:t>
            </a:r>
          </a:p>
          <a:p>
            <a:pPr algn="l">
              <a:lnSpc>
                <a:spcPts val="2344"/>
              </a:lnSpc>
            </a:pPr>
            <a:endParaRPr lang="en-US" sz="2074" spc="35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344"/>
              </a:lnSpc>
            </a:pPr>
            <a:r>
              <a:rPr lang="en-US" sz="2074" spc="3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providing for the needs of the territorial communities of the Cherkasy district (up to 165 000 tons of waste per year)</a:t>
            </a:r>
          </a:p>
          <a:p>
            <a:pPr algn="l">
              <a:lnSpc>
                <a:spcPts val="2344"/>
              </a:lnSpc>
            </a:pPr>
            <a:endParaRPr lang="en-US" sz="2074" spc="35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344"/>
              </a:lnSpc>
            </a:pPr>
            <a:r>
              <a:rPr lang="en-US" sz="2074" spc="3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compliance with EU environmental standards</a:t>
            </a:r>
          </a:p>
          <a:p>
            <a:pPr algn="l">
              <a:lnSpc>
                <a:spcPts val="2344"/>
              </a:lnSpc>
            </a:pPr>
            <a:endParaRPr lang="en-US" sz="2074" spc="35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344"/>
              </a:lnSpc>
            </a:pPr>
            <a:r>
              <a:rPr lang="en-US" sz="2074" spc="3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creation of new jobs</a:t>
            </a:r>
          </a:p>
          <a:p>
            <a:pPr algn="l">
              <a:lnSpc>
                <a:spcPts val="2344"/>
              </a:lnSpc>
            </a:pPr>
            <a:endParaRPr lang="en-US" sz="2074" spc="35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344"/>
              </a:lnSpc>
            </a:pPr>
            <a:r>
              <a:rPr lang="en-US" sz="2074" spc="35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production of heat and electrical energy</a:t>
            </a:r>
          </a:p>
          <a:p>
            <a:pPr algn="l">
              <a:lnSpc>
                <a:spcPts val="2344"/>
              </a:lnSpc>
            </a:pPr>
            <a:endParaRPr lang="en-US" sz="2074" spc="35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3049171" y="5155327"/>
            <a:ext cx="14419278" cy="716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45"/>
              </a:lnSpc>
            </a:pPr>
            <a:r>
              <a:rPr lang="en-US" sz="4032" b="1">
                <a:solidFill>
                  <a:srgbClr val="FFFFFF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Construction of the plant will allow: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899962" y="6214077"/>
            <a:ext cx="6845201" cy="354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process almost all household waste from the territorial communities of the Cherkasy district, with a population of about 600 000 people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landfill only 5% of the total waste, significantly reducing the burden on the solid waste landfill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estimated number of new workplaces created: 50-100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0086937" y="6108821"/>
            <a:ext cx="6692716" cy="354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produce approximately 24 000 mW/hours of electricity per year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generate about 8 million Nm3 of biogas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produce around 8,000 tons of fuel through polymer processing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>
              <a:solidFill>
                <a:srgbClr val="FFFFFF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grpSp>
        <p:nvGrpSpPr>
          <p:cNvPr id="35" name="Group 35"/>
          <p:cNvGrpSpPr/>
          <p:nvPr/>
        </p:nvGrpSpPr>
        <p:grpSpPr>
          <a:xfrm>
            <a:off x="13503212" y="8281618"/>
            <a:ext cx="6778625" cy="3210272"/>
            <a:chOff x="0" y="0"/>
            <a:chExt cx="1501729" cy="7112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4153972" y="7270652"/>
            <a:ext cx="6778625" cy="3210272"/>
            <a:chOff x="0" y="0"/>
            <a:chExt cx="1501729" cy="7112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1" name="Freeform 41"/>
          <p:cNvSpPr/>
          <p:nvPr/>
        </p:nvSpPr>
        <p:spPr>
          <a:xfrm flipH="1">
            <a:off x="15461080" y="6263803"/>
            <a:ext cx="4164408" cy="4217122"/>
          </a:xfrm>
          <a:custGeom>
            <a:avLst/>
            <a:gdLst/>
            <a:ahLst/>
            <a:cxnLst/>
            <a:rect l="l" t="t" r="r" b="b"/>
            <a:pathLst>
              <a:path w="4164408" h="4217122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</p:spPr>
      </p:sp>
      <p:sp>
        <p:nvSpPr>
          <p:cNvPr id="42" name="Freeform 42"/>
          <p:cNvSpPr/>
          <p:nvPr/>
        </p:nvSpPr>
        <p:spPr>
          <a:xfrm>
            <a:off x="15999599" y="9340744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26"/>
            <a:stretch>
              <a:fillRect t="-18851" r="-191602" b="-48017"/>
            </a:stretch>
          </a:blipFill>
        </p:spPr>
      </p:sp>
      <p:sp>
        <p:nvSpPr>
          <p:cNvPr id="43" name="Freeform 43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27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</Words>
  <Application>Microsoft Office PowerPoint</Application>
  <PresentationFormat>Довільний</PresentationFormat>
  <Paragraphs>41</Paragraphs>
  <Slides>3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3</vt:i4>
      </vt:variant>
    </vt:vector>
  </HeadingPairs>
  <TitlesOfParts>
    <vt:vector size="8" baseType="lpstr">
      <vt:lpstr>Calibri</vt:lpstr>
      <vt:lpstr>Helios Extended Bold</vt:lpstr>
      <vt:lpstr>Helios Extended</vt:lpstr>
      <vt:lpstr>Arial</vt:lpstr>
      <vt:lpstr>Office Theme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Cherkasy presents</dc:title>
  <cp:lastModifiedBy>Sisan Mession</cp:lastModifiedBy>
  <cp:revision>2</cp:revision>
  <dcterms:created xsi:type="dcterms:W3CDTF">2006-08-16T00:00:00Z</dcterms:created>
  <dcterms:modified xsi:type="dcterms:W3CDTF">2024-11-05T15:00:42Z</dcterms:modified>
  <dc:identifier>DAGTDkWGydA</dc:identifier>
</cp:coreProperties>
</file>

<file path=docProps/thumbnail.jpeg>
</file>